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14" r:id="rId3"/>
    <p:sldId id="320" r:id="rId4"/>
    <p:sldId id="321" r:id="rId5"/>
    <p:sldId id="318" r:id="rId6"/>
    <p:sldId id="317" r:id="rId7"/>
    <p:sldId id="319" r:id="rId8"/>
    <p:sldId id="323" r:id="rId9"/>
    <p:sldId id="324" r:id="rId10"/>
    <p:sldId id="326" r:id="rId11"/>
    <p:sldId id="325" r:id="rId12"/>
    <p:sldId id="328" r:id="rId13"/>
    <p:sldId id="322" r:id="rId14"/>
    <p:sldId id="31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4"/>
    <p:restoredTop sz="88230"/>
  </p:normalViewPr>
  <p:slideViewPr>
    <p:cSldViewPr snapToGrid="0" snapToObjects="1">
      <p:cViewPr varScale="1">
        <p:scale>
          <a:sx n="125" d="100"/>
          <a:sy n="125" d="100"/>
        </p:scale>
        <p:origin x="168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ahmadassaf/Google%20Drive/PhD%20TelecomParisTech%20-%20EURECOM%20-%20France%202012-2015/My%20PhD%20Documents/Papers/LDQ'15%20-%20What's%20up%20LOD%20Cloud%20-%20Observing%20The%20State%20of%20Linked%20Open%20Data%20Cloud%20Metadata/figures/results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Sheet1!$A$35:$A$49</c:f>
              <c:strCache>
                <c:ptCount val="15"/>
                <c:pt idx="0">
                  <c:v>cache_last_updated   </c:v>
                </c:pt>
                <c:pt idx="1">
                  <c:v>webstore_last_updated</c:v>
                </c:pt>
                <c:pt idx="2">
                  <c:v>size                 </c:v>
                </c:pt>
                <c:pt idx="3">
                  <c:v>hash                 </c:v>
                </c:pt>
                <c:pt idx="4">
                  <c:v>format               </c:v>
                </c:pt>
                <c:pt idx="5">
                  <c:v>mimetype_inner       </c:v>
                </c:pt>
                <c:pt idx="6">
                  <c:v>mimetype             </c:v>
                </c:pt>
                <c:pt idx="7">
                  <c:v>cache_url            </c:v>
                </c:pt>
                <c:pt idx="8">
                  <c:v>name                 </c:v>
                </c:pt>
                <c:pt idx="9">
                  <c:v>webstore_url         </c:v>
                </c:pt>
                <c:pt idx="10">
                  <c:v>last_modified        </c:v>
                </c:pt>
                <c:pt idx="11">
                  <c:v>resource_type        </c:v>
                </c:pt>
                <c:pt idx="12">
                  <c:v>description          </c:v>
                </c:pt>
                <c:pt idx="13">
                  <c:v>url-type             </c:v>
                </c:pt>
                <c:pt idx="14">
                  <c:v>created              </c:v>
                </c:pt>
              </c:strCache>
            </c:strRef>
          </c:cat>
          <c:val>
            <c:numRef>
              <c:f>Sheet1!$B$35:$B$49</c:f>
              <c:numCache>
                <c:formatCode>0.00</c:formatCode>
                <c:ptCount val="15"/>
                <c:pt idx="0">
                  <c:v>96.91</c:v>
                </c:pt>
                <c:pt idx="1">
                  <c:v>95.88</c:v>
                </c:pt>
                <c:pt idx="2">
                  <c:v>81.55</c:v>
                </c:pt>
                <c:pt idx="3">
                  <c:v>95.51</c:v>
                </c:pt>
                <c:pt idx="4">
                  <c:v>6.46</c:v>
                </c:pt>
                <c:pt idx="5">
                  <c:v>95.88</c:v>
                </c:pt>
                <c:pt idx="6">
                  <c:v>77.9</c:v>
                </c:pt>
                <c:pt idx="7">
                  <c:v>96.91</c:v>
                </c:pt>
                <c:pt idx="8">
                  <c:v>76.5</c:v>
                </c:pt>
                <c:pt idx="9">
                  <c:v>91.29</c:v>
                </c:pt>
                <c:pt idx="10">
                  <c:v>79.87</c:v>
                </c:pt>
                <c:pt idx="11">
                  <c:v>45.69</c:v>
                </c:pt>
                <c:pt idx="12">
                  <c:v>9.18</c:v>
                </c:pt>
                <c:pt idx="13">
                  <c:v>96.82</c:v>
                </c:pt>
                <c:pt idx="14">
                  <c:v>86.8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1935664"/>
        <c:axId val="-2112758064"/>
      </c:barChart>
      <c:catAx>
        <c:axId val="-2111935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Information </a:t>
                </a:r>
                <a:r>
                  <a:rPr lang="en-US" dirty="0"/>
                  <a:t>Field</a:t>
                </a:r>
              </a:p>
            </c:rich>
          </c:tx>
          <c:layout>
            <c:manualLayout>
              <c:xMode val="edge"/>
              <c:yMode val="edge"/>
              <c:x val="0.384066269173001"/>
              <c:y val="0.8990177506355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2758064"/>
        <c:crosses val="autoZero"/>
        <c:auto val="1"/>
        <c:lblAlgn val="ctr"/>
        <c:lblOffset val="100"/>
        <c:noMultiLvlLbl val="0"/>
      </c:catAx>
      <c:valAx>
        <c:axId val="-2112758064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resources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193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259 datasets contain a total of 1068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211 (63.17%) resources do not have valid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resource_type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112 (33.53%) are files,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(2.39%) a re metadata and one (0.029%) are example and documentation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1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Roomba enhanced the access information by ~26%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44B9-45B5-E146-AA62-7F6F0F4AC98F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07E6-F2D3-9C45-BBF8-49F5E357D017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AA94-650E-4C40-B95C-F864F8FB735B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144F-5FA2-D045-9FAB-5A6AE5E01F51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2A9A-60B1-A047-832D-57408C1B969D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B687-30B0-0949-A56A-1EA9B52CBDF7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EDC9-10A2-204F-9A7A-B2BE8D139562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EEE62-4108-BF41-8B34-0437BC62AAE2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E38A-1AE4-3248-953C-6355B8C9CB2C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62126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1FCF1C-F199-624A-9C6E-7DCAF6069B5C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5F95-A9C8-9F49-9A84-AE61D7088E92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5180FA-7D5A-C246-948A-D56571E147E5}" type="datetime1">
              <a:rPr lang="en-GB" smtClean="0"/>
              <a:t>01/06/2015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hyperlink" Target="http://twitter.com/ahmadaassaf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github.com/ahmadassaf/opendata-checker/blob/master/util/licenseMappings.js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0.tiff"/><Relationship Id="rId5" Type="http://schemas.openxmlformats.org/officeDocument/2006/relationships/image" Target="../media/image13.tiff"/><Relationship Id="rId6" Type="http://schemas.openxmlformats.org/officeDocument/2006/relationships/image" Target="../media/image5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hmadassaf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adassaf/opendata-checker/" TargetMode="External"/><Relationship Id="rId4" Type="http://schemas.openxmlformats.org/officeDocument/2006/relationships/image" Target="../media/image13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up LOD Cloud </a:t>
            </a:r>
            <a:br>
              <a:rPr lang="en-US" dirty="0"/>
            </a:br>
            <a:r>
              <a:rPr lang="en-US" sz="5400" dirty="0" smtClean="0"/>
              <a:t>Observing </a:t>
            </a:r>
            <a:r>
              <a:rPr lang="en-US" sz="5400" dirty="0"/>
              <a:t>The State of Linked Open Data Cloud Metadata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469" y="0"/>
            <a:ext cx="3520611" cy="165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464270"/>
            <a:ext cx="14628377" cy="738664"/>
            <a:chOff x="0" y="6464270"/>
            <a:chExt cx="14628377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0" y="6464270"/>
              <a:ext cx="368472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LDQ15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 </a:t>
              </a:r>
              <a:r>
                <a:rPr lang="en-US" sz="1400" dirty="0">
                  <a:solidFill>
                    <a:schemeClr val="bg1"/>
                  </a:solidFill>
                </a:rPr>
                <a:t>Workshop on Linked Data Quality</a:t>
              </a:r>
              <a:r>
                <a:rPr lang="en-US" sz="1400" b="1" dirty="0"/>
                <a:t> 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11" name="TextBox 10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4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25% of the datasets access information are not clean [unavailability mainly]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68% of the resources access data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31.27% of the resources were not reachable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63.17% of the resources don’t have valid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Creating an aggregate report for 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 &gt;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format:title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62.16% of the datasets have defined SPARQL endpoints using the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api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sparql</a:t>
            </a:r>
            <a:r>
              <a:rPr lang="en-US" dirty="0" smtClean="0"/>
              <a:t> resource format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92.27% provided RDF example links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56.3% provided direct links to downloadable RDF dumps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File Types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1278" y="1274298"/>
            <a:ext cx="4891303" cy="44032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8" y="2396426"/>
            <a:ext cx="2019300" cy="215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0" y="2294003"/>
            <a:ext cx="2942340" cy="27201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942413" y="2754875"/>
            <a:ext cx="3674516" cy="721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42413" y="3475926"/>
            <a:ext cx="3674516" cy="107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248959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Noisiest part of the access metadata is license information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16.6% of the datasets don’t have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license_title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license_id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54.44% datasets don</a:t>
            </a:r>
            <a:r>
              <a:rPr lang="fr-FR" sz="2400" dirty="0" smtClean="0"/>
              <a:t>’</a:t>
            </a:r>
            <a:r>
              <a:rPr lang="en-US" sz="2400" dirty="0" smtClean="0"/>
              <a:t>t have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license_url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51.35% don’t have maintainer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55.21% of the datasets are missing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maintainer_email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/>
              <a:t>| 15.06%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author_email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of the provenance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only manual field in provenance information “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version</a:t>
            </a:r>
            <a:r>
              <a:rPr lang="en-US" sz="2400" dirty="0" smtClean="0"/>
              <a:t>” is missing from 60.23% of the datasets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1256" y="3297836"/>
            <a:ext cx="11555601" cy="29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Enriched Profiles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1.87% of the resources have incorrect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mimetype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/>
              <a:t>defined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4.82% of the resources have incorrect size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47.49% of the datasets license information have been normalized via the manual license </a:t>
            </a:r>
            <a:r>
              <a:rPr lang="en-US" sz="2400" dirty="0"/>
              <a:t>mapping file </a:t>
            </a:r>
            <a:r>
              <a:rPr lang="en-US" dirty="0" smtClean="0"/>
              <a:t>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66676" y="5833628"/>
            <a:ext cx="78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✝      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github.com/ahmadassaf/opendata-checker/blob/master/util/licenseMappings.json</a:t>
            </a:r>
            <a:r>
              <a:rPr lang="en-US" sz="1400" dirty="0"/>
              <a:t>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ndale Mono" charset="0"/>
                <a:ea typeface="Andale Mono" charset="0"/>
                <a:cs typeface="Andale Mono" charset="0"/>
              </a:rPr>
              <a:t>Questions?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2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7" name="Rectangle 1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8" y="2102428"/>
            <a:ext cx="4229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LOD Cloud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270449"/>
            <a:ext cx="6439761" cy="452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866" y="1405467"/>
            <a:ext cx="4360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LOD Cloud is a mine of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The heterogeneity of sources reflect directly on the data quality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Finding useful dataset without prior knowledge is increasingly difficult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257" y="4930783"/>
            <a:ext cx="522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emonstrate the of LOD Cloud metadata by running Roomba on the accessible LOD Cloud through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996794"/>
            <a:ext cx="12192000" cy="19757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257" y="955514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Metadata is structured information that describes, explains, locates or otherwise makes it easier to retrieve use or manage information </a:t>
            </a:r>
            <a:r>
              <a:rPr lang="en-US" sz="2400" dirty="0" smtClean="0"/>
              <a:t>resources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Portals are a curated collection of datasets metadata providing a set discovery and integration </a:t>
            </a:r>
            <a:r>
              <a:rPr lang="en-US" sz="2400" dirty="0" smtClean="0"/>
              <a:t>services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We divided the metadata information into four main types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6" name="Rectangle 1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7" name="Rectangle 36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Roomba - </a:t>
              </a:r>
              <a:r>
                <a:rPr lang="en-US" sz="2400" dirty="0"/>
                <a:t>An Extensible Framework to Validate and Build Dataset Profiles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Roomba addresses the challenges of automatic validation and generation of descriptive dataset profiles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76" y="1731009"/>
            <a:ext cx="9535233" cy="41360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3404" y="5877477"/>
            <a:ext cx="4531348" cy="395705"/>
            <a:chOff x="63404" y="5877477"/>
            <a:chExt cx="4531348" cy="395705"/>
          </a:xfrm>
        </p:grpSpPr>
        <p:sp>
          <p:nvSpPr>
            <p:cNvPr id="14" name="TextBox 13"/>
            <p:cNvSpPr txBox="1"/>
            <p:nvPr/>
          </p:nvSpPr>
          <p:spPr>
            <a:xfrm>
              <a:off x="417005" y="5981929"/>
              <a:ext cx="4177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https://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github.com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ahmadassaf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/</a:t>
              </a:r>
              <a:r>
                <a:rPr lang="en-US" sz="1100" dirty="0" err="1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opendata</a:t>
              </a:r>
              <a:r>
                <a:rPr lang="en-US" sz="1100" dirty="0" smtClean="0">
                  <a:latin typeface="Andale Mono" charset="0"/>
                  <a:ea typeface="Andale Mono" charset="0"/>
                  <a:cs typeface="Andale Mono" charset="0"/>
                  <a:hlinkClick r:id="rId3"/>
                </a:rPr>
                <a:t>-checker/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18" name="Rectangle 17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61257" y="846031"/>
            <a:ext cx="11555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828421" y="0"/>
            <a:ext cx="13635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2654" cy="68669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Errors for Information Groups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23" y="1803895"/>
            <a:ext cx="6883400" cy="3568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257" y="1055793"/>
            <a:ext cx="4922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41% of ownership information is missing or undefined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Resources have the poorest metadata health across information groups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64% general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100% access metadata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80% provenance metadata</a:t>
            </a: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20" y="981342"/>
            <a:ext cx="6426200" cy="5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257" y="1248959"/>
            <a:ext cx="4922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19% </a:t>
            </a:r>
            <a:r>
              <a:rPr lang="en-US" sz="2400" dirty="0" smtClean="0"/>
              <a:t>of these errors can be fixed automatically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33.33% can be fixed automatically by tools plugged into the data publishing workflow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670620" y="2608316"/>
            <a:ext cx="5146236" cy="2128576"/>
            <a:chOff x="6670620" y="2608316"/>
            <a:chExt cx="5146236" cy="2128576"/>
          </a:xfrm>
        </p:grpSpPr>
        <p:sp>
          <p:nvSpPr>
            <p:cNvPr id="17" name="Rectangle 16"/>
            <p:cNvSpPr/>
            <p:nvPr/>
          </p:nvSpPr>
          <p:spPr>
            <a:xfrm>
              <a:off x="6670621" y="2608316"/>
              <a:ext cx="5146235" cy="36774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70620" y="3670169"/>
              <a:ext cx="5146235" cy="106672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70619" y="1978702"/>
            <a:ext cx="5146239" cy="1689938"/>
            <a:chOff x="6670619" y="1978702"/>
            <a:chExt cx="5146239" cy="1689938"/>
          </a:xfrm>
        </p:grpSpPr>
        <p:grpSp>
          <p:nvGrpSpPr>
            <p:cNvPr id="16" name="Group 15"/>
            <p:cNvGrpSpPr/>
            <p:nvPr/>
          </p:nvGrpSpPr>
          <p:grpSpPr>
            <a:xfrm>
              <a:off x="6670622" y="1978702"/>
              <a:ext cx="5146236" cy="1689938"/>
              <a:chOff x="6670622" y="1978702"/>
              <a:chExt cx="5146236" cy="1689938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670623" y="1978702"/>
                <a:ext cx="5146235" cy="174075"/>
              </a:xfrm>
              <a:prstGeom prst="rect">
                <a:avLst/>
              </a:prstGeom>
              <a:solidFill>
                <a:srgbClr val="1CADE4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670623" y="2976062"/>
                <a:ext cx="5146235" cy="291794"/>
              </a:xfrm>
              <a:prstGeom prst="rect">
                <a:avLst/>
              </a:prstGeom>
              <a:solidFill>
                <a:srgbClr val="1CADE4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670622" y="3414781"/>
                <a:ext cx="5146235" cy="253859"/>
              </a:xfrm>
              <a:prstGeom prst="rect">
                <a:avLst/>
              </a:prstGeom>
              <a:solidFill>
                <a:srgbClr val="1CADE4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6670619" y="2394973"/>
              <a:ext cx="5146235" cy="174075"/>
            </a:xfrm>
            <a:prstGeom prst="rect">
              <a:avLst/>
            </a:prstGeom>
            <a:solidFill>
              <a:srgbClr val="1CADE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6473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What's up LOD Cloud </a:t>
              </a:r>
              <a:r>
                <a:rPr lang="en-US" sz="1400" dirty="0" smtClean="0">
                  <a:solidFill>
                    <a:schemeClr val="bg1"/>
                  </a:solidFill>
                </a:rPr>
                <a:t>- Observing </a:t>
              </a:r>
              <a:r>
                <a:rPr lang="en-US" sz="1400" dirty="0">
                  <a:solidFill>
                    <a:schemeClr val="bg1"/>
                  </a:solidFill>
                </a:rPr>
                <a:t>The State of Linked Open Data Cloud Metadata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Top Metadata </a:t>
              </a:r>
              <a:r>
                <a:rPr lang="en-US" sz="3200" dirty="0" smtClean="0"/>
                <a:t>Errors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67127"/>
              </p:ext>
            </p:extLst>
          </p:nvPr>
        </p:nvGraphicFramePr>
        <p:xfrm>
          <a:off x="2420470" y="1494441"/>
          <a:ext cx="6591300" cy="4179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807</TotalTime>
  <Words>751</Words>
  <Application>Microsoft Macintosh PowerPoint</Application>
  <PresentationFormat>Widescreen</PresentationFormat>
  <Paragraphs>108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Andale Mono</vt:lpstr>
      <vt:lpstr>Calibri</vt:lpstr>
      <vt:lpstr>Calibri Light</vt:lpstr>
      <vt:lpstr>Wingdings</vt:lpstr>
      <vt:lpstr>Retrospect</vt:lpstr>
      <vt:lpstr>What's up LOD Cloud  Observing The State of Linked Open Data Cloud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56</cp:revision>
  <dcterms:created xsi:type="dcterms:W3CDTF">2015-05-27T09:28:42Z</dcterms:created>
  <dcterms:modified xsi:type="dcterms:W3CDTF">2015-06-01T09:26:16Z</dcterms:modified>
</cp:coreProperties>
</file>